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58" r:id="rId2"/>
    <p:sldId id="573" r:id="rId3"/>
    <p:sldId id="591" r:id="rId4"/>
    <p:sldId id="277" r:id="rId5"/>
    <p:sldId id="285" r:id="rId6"/>
    <p:sldId id="594" r:id="rId7"/>
    <p:sldId id="595" r:id="rId8"/>
    <p:sldId id="522" r:id="rId9"/>
    <p:sldId id="596" r:id="rId10"/>
    <p:sldId id="597" r:id="rId11"/>
    <p:sldId id="598" r:id="rId12"/>
    <p:sldId id="599" r:id="rId13"/>
    <p:sldId id="572" r:id="rId14"/>
    <p:sldId id="605" r:id="rId15"/>
    <p:sldId id="606" r:id="rId16"/>
    <p:sldId id="607" r:id="rId17"/>
    <p:sldId id="588" r:id="rId18"/>
    <p:sldId id="600" r:id="rId19"/>
    <p:sldId id="603" r:id="rId20"/>
    <p:sldId id="601" r:id="rId21"/>
    <p:sldId id="4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Sage Headline Black" panose="02010A03040201060103" pitchFamily="2" charset="0"/>
      <p:bold r:id="rId28"/>
    </p:embeddedFont>
    <p:embeddedFont>
      <p:font typeface="Sage Text" panose="02010503040201060103" pitchFamily="2" charset="0"/>
      <p:regular r:id="rId29"/>
      <p:bold r:id="rId30"/>
      <p:italic r:id="rId31"/>
      <p:boldItalic r:id="rId32"/>
    </p:embeddedFont>
    <p:embeddedFont>
      <p:font typeface="Sage Text Light" panose="02010303040201060103"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7" d="100"/>
          <a:sy n="87" d="100"/>
        </p:scale>
        <p:origin x="1044"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4220137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3954966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2023.1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January 2023</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N/A</a:t>
            </a:r>
          </a:p>
        </p:txBody>
      </p:sp>
    </p:spTree>
    <p:extLst>
      <p:ext uri="{BB962C8B-B14F-4D97-AF65-F5344CB8AC3E}">
        <p14:creationId xmlns:p14="http://schemas.microsoft.com/office/powerpoint/2010/main" val="21873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2023.0 </a:t>
            </a:r>
            <a:r>
              <a:rPr lang="en-US" dirty="0">
                <a:sym typeface="Wingdings" panose="05000000000000000000" pitchFamily="2" charset="2"/>
              </a:rPr>
              <a:t> 2023.1</a:t>
            </a:r>
          </a:p>
          <a:p>
            <a:pPr marL="285750" indent="-285750">
              <a:lnSpc>
                <a:spcPct val="150000"/>
              </a:lnSpc>
              <a:buFont typeface="Arial" panose="020B0604020202020204" pitchFamily="34" charset="0"/>
              <a:buChar char="•"/>
            </a:pPr>
            <a:r>
              <a:rPr lang="en-US" dirty="0">
                <a:sym typeface="Wingdings" panose="05000000000000000000" pitchFamily="2" charset="2"/>
              </a:rPr>
              <a:t>Drilldown document updated in docs/development</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Drilldown Framework</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1784338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Drilldown Framework</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Enhancement</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Multiple implementations (AP, AR, GL) consolidated into common framework</a:t>
            </a:r>
          </a:p>
          <a:p>
            <a:pPr marL="285750" indent="-285750">
              <a:lnSpc>
                <a:spcPct val="150000"/>
              </a:lnSpc>
              <a:buFont typeface="Arial" panose="020B0604020202020204" pitchFamily="34" charset="0"/>
              <a:buChar char="•"/>
            </a:pPr>
            <a:r>
              <a:rPr lang="en-US" dirty="0">
                <a:sym typeface="Wingdings" panose="05000000000000000000" pitchFamily="2" charset="2"/>
              </a:rPr>
              <a:t>Framework components are now available to all controllers deriving from InternalControllerBase</a:t>
            </a:r>
          </a:p>
          <a:p>
            <a:pPr marL="285750" indent="-285750">
              <a:lnSpc>
                <a:spcPct val="150000"/>
              </a:lnSpc>
              <a:buFont typeface="Arial" panose="020B0604020202020204" pitchFamily="34" charset="0"/>
              <a:buChar char="•"/>
            </a:pPr>
            <a:r>
              <a:rPr lang="en-US" dirty="0">
                <a:sym typeface="Wingdings" panose="05000000000000000000" pitchFamily="2" charset="2"/>
              </a:rPr>
              <a:t>New web config keys for drilldown view ids</a:t>
            </a:r>
          </a:p>
          <a:p>
            <a:pPr marL="285750" indent="-285750">
              <a:lnSpc>
                <a:spcPct val="150000"/>
              </a:lnSpc>
              <a:buFont typeface="Arial" panose="020B0604020202020204" pitchFamily="34" charset="0"/>
              <a:buChar char="•"/>
            </a:pPr>
            <a:r>
              <a:rPr lang="en-US" dirty="0">
                <a:sym typeface="Wingdings" panose="05000000000000000000" pitchFamily="2" charset="2"/>
              </a:rPr>
              <a:t>See Drilldown document in Web SDK</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71021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33616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 new IIS instance (Sage300Server) has been created for 2023.1</a:t>
            </a:r>
          </a:p>
          <a:p>
            <a:pPr marL="285750" indent="-285750">
              <a:lnSpc>
                <a:spcPct val="150000"/>
              </a:lnSpc>
              <a:buFont typeface="Arial" panose="020B0604020202020204" pitchFamily="34" charset="0"/>
              <a:buChar char="•"/>
            </a:pPr>
            <a:r>
              <a:rPr lang="en-US" dirty="0"/>
              <a:t>This instance supports an experimental framework for web screens</a:t>
            </a:r>
          </a:p>
          <a:p>
            <a:pPr marL="285750" indent="-285750">
              <a:lnSpc>
                <a:spcPct val="150000"/>
              </a:lnSpc>
              <a:buFont typeface="Arial" panose="020B0604020202020204" pitchFamily="34" charset="0"/>
              <a:buChar char="•"/>
            </a:pPr>
            <a:r>
              <a:rPr lang="en-US" dirty="0"/>
              <a:t>Currently only a few screens are supported</a:t>
            </a:r>
          </a:p>
          <a:p>
            <a:pPr marL="742950" lvl="1" indent="-285750">
              <a:lnSpc>
                <a:spcPct val="150000"/>
              </a:lnSpc>
              <a:buFont typeface="Arial" panose="020B0604020202020204" pitchFamily="34" charset="0"/>
              <a:buChar char="•"/>
            </a:pPr>
            <a:r>
              <a:rPr lang="en-US" dirty="0"/>
              <a:t>I/C Bill of Materials</a:t>
            </a:r>
          </a:p>
          <a:p>
            <a:pPr marL="742950" lvl="1" indent="-285750">
              <a:lnSpc>
                <a:spcPct val="150000"/>
              </a:lnSpc>
              <a:buFont typeface="Arial" panose="020B0604020202020204" pitchFamily="34" charset="0"/>
              <a:buChar char="•"/>
            </a:pPr>
            <a:r>
              <a:rPr lang="en-US" dirty="0"/>
              <a:t>I/C Assemblies/Disassemblies</a:t>
            </a:r>
          </a:p>
          <a:p>
            <a:pPr marL="742950" lvl="1" indent="-285750">
              <a:lnSpc>
                <a:spcPct val="150000"/>
              </a:lnSpc>
              <a:buFont typeface="Arial" panose="020B0604020202020204" pitchFamily="34" charset="0"/>
              <a:buChar char="•"/>
            </a:pPr>
            <a:r>
              <a:rPr lang="en-US" dirty="0"/>
              <a:t>PJC Revise Estimates</a:t>
            </a:r>
          </a:p>
          <a:p>
            <a:pPr marL="285750" indent="-285750">
              <a:lnSpc>
                <a:spcPct val="150000"/>
              </a:lnSpc>
              <a:buFont typeface="Arial" panose="020B0604020202020204" pitchFamily="34" charset="0"/>
              <a:buChar char="•"/>
            </a:pPr>
            <a:r>
              <a:rPr lang="en-US" dirty="0"/>
              <a:t>Currently only available to internal Sage 300 developers</a:t>
            </a:r>
          </a:p>
          <a:p>
            <a:pPr marL="742950" lvl="1"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0632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Tree>
    <p:extLst>
      <p:ext uri="{BB962C8B-B14F-4D97-AF65-F5344CB8AC3E}">
        <p14:creationId xmlns:p14="http://schemas.microsoft.com/office/powerpoint/2010/main" val="119161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2023.1 is available in the “master” branch</a:t>
            </a:r>
          </a:p>
          <a:p>
            <a:pPr marL="285750" indent="-285750">
              <a:lnSpc>
                <a:spcPct val="150000"/>
              </a:lnSpc>
              <a:buFont typeface="Arial" panose="020B0604020202020204" pitchFamily="34" charset="0"/>
              <a:buChar char="•"/>
            </a:pPr>
            <a:r>
              <a:rPr lang="en-US" dirty="0"/>
              <a:t>2023.2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1342440"/>
            <a:ext cx="4169301" cy="4462760"/>
          </a:xfrm>
          <a:prstGeom prst="rect">
            <a:avLst/>
          </a:prstGeom>
        </p:spPr>
        <p:txBody>
          <a:bodyPr wrap="square" numCol="1">
            <a:spAutoFit/>
          </a:bodyPr>
          <a:lstStyle/>
          <a:p>
            <a:r>
              <a:rPr lang="en-US" sz="1600" b="1" dirty="0"/>
              <a:t>Archives</a:t>
            </a:r>
          </a:p>
          <a:p>
            <a:endParaRPr lang="en-US" sz="1600" dirty="0"/>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1258086352"/>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Added HTML and Range validations for declarative report framework</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Cell mask issue corrected in Segment Codes sample</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Revised Screen Control screen for better flow</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2023.2</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641217235"/>
              </p:ext>
            </p:extLst>
          </p:nvPr>
        </p:nvGraphicFramePr>
        <p:xfrm>
          <a:off x="1995054" y="1194546"/>
          <a:ext cx="5786489" cy="4977149"/>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1587413">
                <a:tc>
                  <a:txBody>
                    <a:bodyPr/>
                    <a:lstStyle/>
                    <a:p>
                      <a:pPr marL="171450" indent="-171450">
                        <a:spcAft>
                          <a:spcPts val="300"/>
                        </a:spcAft>
                        <a:buFont typeface="Arial" panose="020B0604020202020204" pitchFamily="34" charset="0"/>
                        <a:buChar char="•"/>
                      </a:pPr>
                      <a:r>
                        <a:rPr lang="en-GB" sz="1600" dirty="0"/>
                        <a:t>Sync global files</a:t>
                      </a:r>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587413">
                <a:tc>
                  <a:txBody>
                    <a:bodyPr/>
                    <a:lstStyle/>
                    <a:p>
                      <a:pPr marL="171450" indent="-171450">
                        <a:spcAft>
                          <a:spcPts val="300"/>
                        </a:spcAft>
                        <a:buFont typeface="Arial" panose="020B0604020202020204" pitchFamily="34" charset="0"/>
                        <a:buChar char="•"/>
                      </a:pPr>
                      <a:r>
                        <a:rPr lang="en-US" sz="1600" dirty="0"/>
                        <a:t>Sync global files</a:t>
                      </a:r>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487189">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4087668109"/>
              </p:ext>
            </p:extLst>
          </p:nvPr>
        </p:nvGraphicFramePr>
        <p:xfrm>
          <a:off x="9456523" y="1386695"/>
          <a:ext cx="2469658" cy="4815244"/>
        </p:xfrm>
        <a:graphic>
          <a:graphicData uri="http://schemas.openxmlformats.org/drawingml/2006/table">
            <a:tbl>
              <a:tblPr firstRow="1" bandRow="1">
                <a:tableStyleId>{5940675A-B579-460E-94D1-54222C63F5DA}</a:tableStyleId>
              </a:tblPr>
              <a:tblGrid>
                <a:gridCol w="2469658">
                  <a:extLst>
                    <a:ext uri="{9D8B030D-6E8A-4147-A177-3AD203B41FA5}">
                      <a16:colId xmlns:a16="http://schemas.microsoft.com/office/drawing/2014/main" val="877668094"/>
                    </a:ext>
                  </a:extLst>
                </a:gridCol>
              </a:tblGrid>
              <a:tr h="841849">
                <a:tc>
                  <a:txBody>
                    <a:bodyPr/>
                    <a:lstStyle/>
                    <a:p>
                      <a:pPr marL="171450" indent="-171450">
                        <a:spcAft>
                          <a:spcPts val="300"/>
                        </a:spcAft>
                        <a:buFont typeface="Arial" panose="020B0604020202020204" pitchFamily="34" charset="0"/>
                        <a:buChar char="•"/>
                      </a:pPr>
                      <a:r>
                        <a:rPr lang="en-GB" sz="1600" dirty="0"/>
                        <a:t>Standalone</a:t>
                      </a:r>
                    </a:p>
                    <a:p>
                      <a:pPr marL="628650" lvl="1" indent="-171450">
                        <a:spcAft>
                          <a:spcPts val="300"/>
                        </a:spcAft>
                        <a:buFont typeface="Arial" panose="020B0604020202020204" pitchFamily="34" charset="0"/>
                        <a:buChar char="•"/>
                      </a:pPr>
                      <a:r>
                        <a:rPr lang="en-GB" sz="1600" dirty="0"/>
                        <a:t>N/A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112454">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Sync global files</a:t>
                      </a:r>
                    </a:p>
                    <a:p>
                      <a:pPr marL="400004" lvl="1" indent="-171450">
                        <a:spcAft>
                          <a:spcPts val="300"/>
                        </a:spcAft>
                        <a:buFont typeface="Arial" panose="020B0604020202020204" pitchFamily="34" charset="0"/>
                        <a:buChar char="•"/>
                      </a:pPr>
                      <a:endParaRPr lang="en-US" sz="1600" dirty="0"/>
                    </a:p>
                    <a:p>
                      <a:pPr marL="228554" lvl="1" indent="0">
                        <a:spcAft>
                          <a:spcPts val="300"/>
                        </a:spcAft>
                        <a:buFont typeface="Arial" panose="020B0604020202020204" pitchFamily="34" charset="0"/>
                        <a:buNone/>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78007">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329255">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30370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9459</TotalTime>
  <Words>513</Words>
  <Application>Microsoft Office PowerPoint</Application>
  <PresentationFormat>Widescreen</PresentationFormat>
  <Paragraphs>148</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Sage Text</vt:lpstr>
      <vt:lpstr>Sage Text Light</vt:lpstr>
      <vt:lpstr>Sage Headline Black</vt:lpstr>
      <vt:lpstr>Arial</vt:lpstr>
      <vt:lpstr>Office Theme</vt:lpstr>
      <vt:lpstr>Sage 300 Web SDK 2023.1 Overview</vt:lpstr>
      <vt:lpstr>Web SDK</vt:lpstr>
      <vt:lpstr>Corrected Issues</vt:lpstr>
      <vt:lpstr>Corrected Issues</vt:lpstr>
      <vt:lpstr>Wizards</vt:lpstr>
      <vt:lpstr>Wizards</vt:lpstr>
      <vt:lpstr>Samples</vt:lpstr>
      <vt:lpstr>Samples</vt:lpstr>
      <vt:lpstr>Web API</vt:lpstr>
      <vt:lpstr>Web API</vt:lpstr>
      <vt:lpstr>Documentation and Tutorials</vt:lpstr>
      <vt:lpstr>Documentation and Tutorials</vt:lpstr>
      <vt:lpstr>Drilldown Framework</vt:lpstr>
      <vt:lpstr>Drilldown Framework</vt:lpstr>
      <vt:lpstr>Miscellaneous</vt:lpstr>
      <vt:lpstr>Miscellaneous</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103</cp:revision>
  <dcterms:created xsi:type="dcterms:W3CDTF">2022-05-24T17:10:57Z</dcterms:created>
  <dcterms:modified xsi:type="dcterms:W3CDTF">2023-01-11T18:07:06Z</dcterms:modified>
</cp:coreProperties>
</file>